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341" r:id="rId3"/>
    <p:sldId id="342" r:id="rId4"/>
    <p:sldId id="376" r:id="rId5"/>
    <p:sldId id="318" r:id="rId6"/>
    <p:sldId id="339" r:id="rId7"/>
    <p:sldId id="375" r:id="rId8"/>
    <p:sldId id="337" r:id="rId9"/>
    <p:sldId id="346" r:id="rId10"/>
    <p:sldId id="258" r:id="rId11"/>
    <p:sldId id="332" r:id="rId12"/>
    <p:sldId id="321" r:id="rId13"/>
    <p:sldId id="334" r:id="rId14"/>
    <p:sldId id="333" r:id="rId15"/>
    <p:sldId id="335" r:id="rId16"/>
    <p:sldId id="331" r:id="rId17"/>
    <p:sldId id="345" r:id="rId18"/>
    <p:sldId id="350" r:id="rId19"/>
    <p:sldId id="349" r:id="rId20"/>
    <p:sldId id="348" r:id="rId21"/>
    <p:sldId id="344" r:id="rId22"/>
    <p:sldId id="353" r:id="rId23"/>
    <p:sldId id="343" r:id="rId24"/>
    <p:sldId id="374" r:id="rId25"/>
    <p:sldId id="351" r:id="rId26"/>
    <p:sldId id="354" r:id="rId27"/>
    <p:sldId id="355" r:id="rId28"/>
    <p:sldId id="356" r:id="rId29"/>
    <p:sldId id="361" r:id="rId30"/>
    <p:sldId id="366" r:id="rId31"/>
    <p:sldId id="367" r:id="rId32"/>
    <p:sldId id="363" r:id="rId33"/>
    <p:sldId id="364" r:id="rId34"/>
    <p:sldId id="371" r:id="rId35"/>
    <p:sldId id="373" r:id="rId36"/>
    <p:sldId id="372" r:id="rId37"/>
    <p:sldId id="358" r:id="rId38"/>
    <p:sldId id="368" r:id="rId39"/>
    <p:sldId id="369" r:id="rId40"/>
  </p:sldIdLst>
  <p:sldSz cx="12192000" cy="6858000"/>
  <p:notesSz cx="6858000" cy="9144000"/>
  <p:embeddedFontLst>
    <p:embeddedFont>
      <p:font typeface="Arial Narrow" panose="020B0606020202030204" pitchFamily="34" charset="0"/>
      <p:regular r:id="rId42"/>
      <p:bold r:id="rId43"/>
      <p:italic r:id="rId44"/>
      <p:boldItalic r:id="rId45"/>
    </p:embeddedFont>
    <p:embeddedFont>
      <p:font typeface="Oswald" panose="00000500000000000000" pitchFamily="2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itqF4G6KRZHzu4UWfAHii8KHdX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8592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5096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19065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1470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6422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12745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4C035D00-7D57-8FA9-B7D0-AED8B0703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D792FE1B-194A-7EC9-C99E-883D74818E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EC990631-45B1-FA6E-B317-8363AEE838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3042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84D6B5D2-FF89-5842-9E56-E68FF5A34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99FD3C53-2116-E986-56BC-05E7CF2F8F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B7D6583C-5B79-C572-C219-395B6FC57E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907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9C3A151D-8717-3DD0-BCEF-114F388AF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296DC9D1-9748-F253-55A1-2C166AEE29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9D493A86-E6EA-14B7-F79F-852E4F0650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864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80C29429-E87D-CE85-0363-0FEE5DFCB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C1BAA499-3DE1-2C3A-693C-C1320269C1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699354F0-252D-4BC2-AB29-CE4FF0A7FC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0923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1E01632F-FBF6-A91E-12CB-C2D964E4B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E11CAABD-6631-165B-3047-829DEFDDCC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EE864921-2ED9-DD38-7463-DE56812646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6291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17053931-C99B-3BBC-2974-FC3902091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2BCAF38A-5844-6B6D-6528-3705B43DDC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16C281AD-A323-36B9-D14E-176DCF8F5C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5676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0D589EAD-4A65-5E55-0D8E-E1B2B77AC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479425B2-74E2-7760-E30B-EEF206E1E2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9600358E-5168-EE06-295D-B54F1267B4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1287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EF3E5CEF-3951-4A62-DC9E-6C5E114B9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69B9CE9D-4347-5955-43E6-24E1A3A41A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484D3807-0507-918E-3B5E-AEC29A51D8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90708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C2784D7F-DCCA-CB99-9CE4-C07A55B6B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8F4645D0-6F17-AA1D-F084-2ECE7C21D7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28A90F09-894B-CF89-8B22-C76A3A86A1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582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9E4C6E23-7DEA-5125-1ECE-59EB234C6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B3FD3AAB-15ED-43A3-E42E-BEE64C7523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2A6C7C0F-5B13-9DE3-D87F-A982A2FDB1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7655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98A6C3E2-938D-A61D-63AE-5FCB84CF9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126E6CCB-B9AD-E71F-2F97-0A959D4828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7C468BD9-32A6-3851-60A9-359C247A50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23426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363D4F33-C98F-9044-6831-55D27DE4C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AAE0848E-5FEA-3D3B-4F0C-2E4432A89F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76F970C9-7547-2E63-1393-A08C10BA5E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99354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4B141E9D-7A4F-8479-B358-A54895467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2DCB28A9-2EB9-4E41-0608-7C4B2CD124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EDF47FA6-5AA3-E754-C62C-C611BD7FB6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257322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F2892D8A-675B-5275-8719-DA94DF7CF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0ABCE6C8-936F-3DE9-2F36-22A824B57E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EE42CC92-8271-8179-4635-4B31A30368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9769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04B4CC95-F849-D5DE-D1DF-07514874A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CBB0B6DD-0F8F-2D46-3D7F-EA59B1C269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5CF942D2-7B60-9B93-33BC-6C49B83ABD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2674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5FDB37B9-34A3-9F18-5F3C-5E170C7E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E8888734-5A76-6558-7D77-9DAFA51F96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BCEAA9E0-2C41-128A-CC2F-DB75489303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38535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92AA4ED6-A419-994E-FD44-A4911663A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D9123A5A-A450-93FC-A7EB-988877CA61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7CC99C8E-B88F-E987-9297-5A965F4953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08533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2B1AB492-E13E-311A-8082-31B4AB5B4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C6D5CFE7-D695-8638-0935-875A3E3CD8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0416E0ED-504C-53D5-93A5-46756A39D3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61376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705DD537-D4B5-3500-7E19-C79C8DDDD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879D0962-D014-8BAC-6C84-2969249CC9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D54CEFA3-0B17-6886-9DD7-FB9FFC296D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8776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EDCDD9E9-FBA9-FA6A-17C4-1CDB73262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BF08E18F-A95C-EE05-91C3-BEED373429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D3C4D729-8F99-71D5-FC09-929CB5CC62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92617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22AE792D-D8D1-E2CD-6711-197010399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99EC6E75-FE1C-871F-3800-1AFC96D179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C789CB0A-C379-B384-4C31-7A33ABCFA8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7427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65B52255-36B1-800E-08F2-11D7FDBF8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3CA8C2BB-0A44-83EB-7C97-FB1D3E1A65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1179E7C9-0357-B58E-1A86-EFC18FD18D3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4701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BBE1B65E-A6E5-48F4-F76D-227C9E889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9DCB06CD-62EF-4FC2-D193-8499B61AFD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AF8446E0-B8FB-D544-85CC-CE762BF40F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480366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0AA3D412-9B45-0CE5-3FC7-8A6428931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AE48AD0F-EFAF-0142-F2E6-5F7EE25D25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15157B57-9F5F-1309-FCA4-D128D91E66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89207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EEFA0612-8191-CC5E-CDE0-D316243D2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60c5e61a0_0_25:notes">
            <a:extLst>
              <a:ext uri="{FF2B5EF4-FFF2-40B4-BE49-F238E27FC236}">
                <a16:creationId xmlns:a16="http://schemas.microsoft.com/office/drawing/2014/main" id="{491DCF1A-8538-FC04-8E04-458C139ADA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g2760c5e61a0_0_25:notes">
            <a:extLst>
              <a:ext uri="{FF2B5EF4-FFF2-40B4-BE49-F238E27FC236}">
                <a16:creationId xmlns:a16="http://schemas.microsoft.com/office/drawing/2014/main" id="{0D488222-235C-CA28-FD98-E5821B57DA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8651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2FF097F0-7393-D91B-2D45-E456C65F5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A827EB33-2C59-C948-14F2-45B66E6D2B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4705C849-5767-881D-6798-3B1E7BC7F5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5625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>
          <a:extLst>
            <a:ext uri="{FF2B5EF4-FFF2-40B4-BE49-F238E27FC236}">
              <a16:creationId xmlns:a16="http://schemas.microsoft.com/office/drawing/2014/main" id="{9539F747-4C8C-731B-7B7B-42FCAEAEF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>
            <a:extLst>
              <a:ext uri="{FF2B5EF4-FFF2-40B4-BE49-F238E27FC236}">
                <a16:creationId xmlns:a16="http://schemas.microsoft.com/office/drawing/2014/main" id="{9DB4B2E3-FA93-4548-9FF0-CE66803170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1:notes">
            <a:extLst>
              <a:ext uri="{FF2B5EF4-FFF2-40B4-BE49-F238E27FC236}">
                <a16:creationId xmlns:a16="http://schemas.microsoft.com/office/drawing/2014/main" id="{8EFE677B-EC2F-A121-4D9C-D8C226E21C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6662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>
          <a:extLst>
            <a:ext uri="{FF2B5EF4-FFF2-40B4-BE49-F238E27FC236}">
              <a16:creationId xmlns:a16="http://schemas.microsoft.com/office/drawing/2014/main" id="{436A207B-66D6-077C-527A-4E6744AFE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>
            <a:extLst>
              <a:ext uri="{FF2B5EF4-FFF2-40B4-BE49-F238E27FC236}">
                <a16:creationId xmlns:a16="http://schemas.microsoft.com/office/drawing/2014/main" id="{712A5126-9A25-099C-21ED-F263F08DC0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" name="Google Shape;76;p1:notes">
            <a:extLst>
              <a:ext uri="{FF2B5EF4-FFF2-40B4-BE49-F238E27FC236}">
                <a16:creationId xmlns:a16="http://schemas.microsoft.com/office/drawing/2014/main" id="{D48D5249-724E-A609-6589-78F026F9E6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1815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285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7E192466-403F-A8A5-9E92-92963644E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>
            <a:extLst>
              <a:ext uri="{FF2B5EF4-FFF2-40B4-BE49-F238E27FC236}">
                <a16:creationId xmlns:a16="http://schemas.microsoft.com/office/drawing/2014/main" id="{C18BCF5C-7F2A-2074-A125-B47472556A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2:notes">
            <a:extLst>
              <a:ext uri="{FF2B5EF4-FFF2-40B4-BE49-F238E27FC236}">
                <a16:creationId xmlns:a16="http://schemas.microsoft.com/office/drawing/2014/main" id="{52795950-1A59-04BD-3393-3E3741B196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940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VE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 txBox="1"/>
          <p:nvPr/>
        </p:nvSpPr>
        <p:spPr>
          <a:xfrm>
            <a:off x="5625867" y="1094102"/>
            <a:ext cx="6067617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24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24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Nov</a:t>
            </a:r>
            <a:r>
              <a:rPr lang="es-VE" sz="24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2024</a:t>
            </a:r>
            <a:endParaRPr sz="24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VE" sz="32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CENTRO DE INVESTIGACIÓN Y DOCUMENTACIÓN DE EL SISTEMA</a:t>
            </a:r>
            <a:r>
              <a:rPr lang="es-VE" sz="2000" b="0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629C7F-5309-0763-8C07-57DF87B38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630" y="3651512"/>
            <a:ext cx="4719535" cy="220802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81F0A8-763F-76DE-7BEC-F1992A24A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30" y="704470"/>
            <a:ext cx="4439270" cy="272453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86BCAA9-A7F8-5239-E937-4CF2AE5150BC}"/>
              </a:ext>
            </a:extLst>
          </p:cNvPr>
          <p:cNvSpPr txBox="1"/>
          <p:nvPr/>
        </p:nvSpPr>
        <p:spPr>
          <a:xfrm>
            <a:off x="7315200" y="4948517"/>
            <a:ext cx="3052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400" b="1" dirty="0"/>
              <a:t>Prof. Mayra León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g2760c5e61a0_0_25"/>
          <p:cNvGrpSpPr/>
          <p:nvPr/>
        </p:nvGrpSpPr>
        <p:grpSpPr>
          <a:xfrm>
            <a:off x="10761362" y="0"/>
            <a:ext cx="1430638" cy="6858000"/>
            <a:chOff x="10761363" y="0"/>
            <a:chExt cx="1430638" cy="6858000"/>
          </a:xfrm>
        </p:grpSpPr>
        <p:pic>
          <p:nvPicPr>
            <p:cNvPr id="99" name="Google Shape;99;g2760c5e61a0_0_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61365" y="0"/>
              <a:ext cx="1430636" cy="6857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g2760c5e61a0_0_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61363" y="5509846"/>
              <a:ext cx="1430638" cy="13481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071A22B9-E544-D36D-E29A-4B1B65BB2958}"/>
              </a:ext>
            </a:extLst>
          </p:cNvPr>
          <p:cNvSpPr txBox="1"/>
          <p:nvPr/>
        </p:nvSpPr>
        <p:spPr>
          <a:xfrm>
            <a:off x="1425388" y="215153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PROYECTOS EDITORIALES PUBLICACIONES</a:t>
            </a:r>
            <a:endParaRPr lang="es-VE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3EFDD0-211C-97B2-9308-6D953DE11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349" y="698845"/>
            <a:ext cx="4534533" cy="6011114"/>
          </a:xfrm>
          <a:prstGeom prst="rect">
            <a:avLst/>
          </a:prstGeom>
          <a:ln w="31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602CBEA-810E-5B64-C0B0-8FBE9DDEF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4565" y="698845"/>
            <a:ext cx="4563112" cy="60111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6B6E40B-3EB4-2291-25F9-4CC3B3010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94" y="723036"/>
            <a:ext cx="5464451" cy="5381929"/>
          </a:xfrm>
          <a:prstGeom prst="rect">
            <a:avLst/>
          </a:prstGeom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A18B7D2-2533-908D-5E6F-D385B666F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945" y="723036"/>
            <a:ext cx="6216561" cy="5381929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22095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g2760c5e61a0_0_25"/>
          <p:cNvGrpSpPr/>
          <p:nvPr/>
        </p:nvGrpSpPr>
        <p:grpSpPr>
          <a:xfrm>
            <a:off x="10761362" y="0"/>
            <a:ext cx="1430638" cy="6858000"/>
            <a:chOff x="10761363" y="0"/>
            <a:chExt cx="1430638" cy="6858000"/>
          </a:xfrm>
        </p:grpSpPr>
        <p:pic>
          <p:nvPicPr>
            <p:cNvPr id="99" name="Google Shape;99;g2760c5e61a0_0_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61365" y="0"/>
              <a:ext cx="1430636" cy="6857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g2760c5e61a0_0_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61363" y="5509846"/>
              <a:ext cx="1430638" cy="13481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DF220C9C-7B74-74B0-EB48-C3829EF04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03" y="106471"/>
            <a:ext cx="9649979" cy="664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17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g2760c5e61a0_0_25"/>
          <p:cNvGrpSpPr/>
          <p:nvPr/>
        </p:nvGrpSpPr>
        <p:grpSpPr>
          <a:xfrm>
            <a:off x="10761362" y="0"/>
            <a:ext cx="1430638" cy="6858000"/>
            <a:chOff x="10761363" y="0"/>
            <a:chExt cx="1430638" cy="6858000"/>
          </a:xfrm>
        </p:grpSpPr>
        <p:pic>
          <p:nvPicPr>
            <p:cNvPr id="99" name="Google Shape;99;g2760c5e61a0_0_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61365" y="0"/>
              <a:ext cx="1430636" cy="6857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g2760c5e61a0_0_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61363" y="5509846"/>
              <a:ext cx="1430638" cy="13481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DA3080FE-9CB9-E4CA-3C64-5BD7F74C4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226" y="418679"/>
            <a:ext cx="9254409" cy="625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18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g2760c5e61a0_0_25"/>
          <p:cNvGrpSpPr/>
          <p:nvPr/>
        </p:nvGrpSpPr>
        <p:grpSpPr>
          <a:xfrm>
            <a:off x="10761362" y="0"/>
            <a:ext cx="1430638" cy="6858000"/>
            <a:chOff x="10761363" y="0"/>
            <a:chExt cx="1430638" cy="6858000"/>
          </a:xfrm>
        </p:grpSpPr>
        <p:pic>
          <p:nvPicPr>
            <p:cNvPr id="99" name="Google Shape;99;g2760c5e61a0_0_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61365" y="0"/>
              <a:ext cx="1430636" cy="6857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g2760c5e61a0_0_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61363" y="5509846"/>
              <a:ext cx="1430638" cy="13481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0A7BD424-4E01-6395-959B-7EAE2497B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588" y="454809"/>
            <a:ext cx="4909057" cy="603969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010599-066D-D310-F462-64AE09AC1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5341" y="516729"/>
            <a:ext cx="4764729" cy="603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04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g2760c5e61a0_0_25"/>
          <p:cNvGrpSpPr/>
          <p:nvPr/>
        </p:nvGrpSpPr>
        <p:grpSpPr>
          <a:xfrm>
            <a:off x="10761362" y="0"/>
            <a:ext cx="1430638" cy="6858000"/>
            <a:chOff x="10761363" y="0"/>
            <a:chExt cx="1430638" cy="6858000"/>
          </a:xfrm>
        </p:grpSpPr>
        <p:pic>
          <p:nvPicPr>
            <p:cNvPr id="99" name="Google Shape;99;g2760c5e61a0_0_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61365" y="0"/>
              <a:ext cx="1430636" cy="6857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g2760c5e61a0_0_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761363" y="5509846"/>
              <a:ext cx="1430638" cy="13481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D986C5C2-8F4C-5D3F-68B3-9145DD8C1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526" y="218363"/>
            <a:ext cx="4919144" cy="64212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24F62CD-7C50-FE4F-9E82-4B2FB201C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8432" y="239493"/>
            <a:ext cx="5047168" cy="64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93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D34DB75-E608-626E-9D85-87492C712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968" y="546152"/>
            <a:ext cx="5572903" cy="59539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BFCC57E-263A-AE14-2260-BF258FFAF9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883" y="631889"/>
            <a:ext cx="5382376" cy="58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96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943E1248-1C63-1194-2556-B93E2BFB8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A1BEFD32-4E2F-DD5A-1DD6-4E94424C4D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67DC299-69AA-EA4A-A09C-834B31BFDFCC}"/>
              </a:ext>
            </a:extLst>
          </p:cNvPr>
          <p:cNvSpPr txBox="1"/>
          <p:nvPr/>
        </p:nvSpPr>
        <p:spPr>
          <a:xfrm>
            <a:off x="2138083" y="1223682"/>
            <a:ext cx="4814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FEDORA</a:t>
            </a:r>
            <a:endParaRPr lang="es-VE" sz="16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5F60A49-711B-3381-E9D7-1FFBD566C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739" y="321472"/>
            <a:ext cx="8590177" cy="597300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7336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CD3A703D-7692-AB3F-6B11-1026D9173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D928BCB9-A3D3-146E-1AE9-FC1976E14D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298F6CA-7F15-D20F-B957-429B574EE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24" y="282388"/>
            <a:ext cx="9601200" cy="61188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5634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67488186-EC54-4C0C-E2B0-946B1D750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27D1B0FB-2158-9D54-211A-CA9A05D2B66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6F381FA-CF4F-188B-65D0-FFDFD645275F}"/>
              </a:ext>
            </a:extLst>
          </p:cNvPr>
          <p:cNvSpPr txBox="1"/>
          <p:nvPr/>
        </p:nvSpPr>
        <p:spPr>
          <a:xfrm>
            <a:off x="2138083" y="1223682"/>
            <a:ext cx="4814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FEDORA</a:t>
            </a:r>
            <a:endParaRPr lang="es-VE" sz="16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60ADCF-B391-E9DA-7FE0-B0E14AA76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575" y="242047"/>
            <a:ext cx="9520259" cy="632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12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B1CB42BC-C72F-5F77-CB14-869E3ADFF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2">
            <a:extLst>
              <a:ext uri="{FF2B5EF4-FFF2-40B4-BE49-F238E27FC236}">
                <a16:creationId xmlns:a16="http://schemas.microsoft.com/office/drawing/2014/main" id="{DE67F899-74D2-DD36-41B7-6B568209B6DA}"/>
              </a:ext>
            </a:extLst>
          </p:cNvPr>
          <p:cNvGrpSpPr/>
          <p:nvPr/>
        </p:nvGrpSpPr>
        <p:grpSpPr>
          <a:xfrm>
            <a:off x="10152529" y="44669"/>
            <a:ext cx="2120499" cy="6858001"/>
            <a:chOff x="6547900" y="-1"/>
            <a:chExt cx="5644101" cy="6858001"/>
          </a:xfrm>
        </p:grpSpPr>
        <p:pic>
          <p:nvPicPr>
            <p:cNvPr id="88" name="Google Shape;88;p2">
              <a:extLst>
                <a:ext uri="{FF2B5EF4-FFF2-40B4-BE49-F238E27FC236}">
                  <a16:creationId xmlns:a16="http://schemas.microsoft.com/office/drawing/2014/main" id="{C552992B-125D-20B4-AFEB-92A77AD1699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61365" y="0"/>
              <a:ext cx="1430636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2">
              <a:extLst>
                <a:ext uri="{FF2B5EF4-FFF2-40B4-BE49-F238E27FC236}">
                  <a16:creationId xmlns:a16="http://schemas.microsoft.com/office/drawing/2014/main" id="{3C645388-B64B-E007-DB14-E07BFB56AFCD}"/>
                </a:ext>
              </a:extLst>
            </p:cNvPr>
            <p:cNvSpPr txBox="1"/>
            <p:nvPr/>
          </p:nvSpPr>
          <p:spPr>
            <a:xfrm rot="5400000">
              <a:off x="8892704" y="2530399"/>
              <a:ext cx="539931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VE" sz="1600" b="1" i="0" u="none" strike="noStrike" cap="none" dirty="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endParaRPr sz="16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pic>
          <p:nvPicPr>
            <p:cNvPr id="90" name="Google Shape;90;p2">
              <a:extLst>
                <a:ext uri="{FF2B5EF4-FFF2-40B4-BE49-F238E27FC236}">
                  <a16:creationId xmlns:a16="http://schemas.microsoft.com/office/drawing/2014/main" id="{7CD2ED78-D110-E7FE-BCD1-A741DDC0451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47900" y="5804800"/>
              <a:ext cx="3845382" cy="10085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</p:grpSp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FC6EACD0-02DC-BE8B-044E-7548D13E72A7}"/>
              </a:ext>
            </a:extLst>
          </p:cNvPr>
          <p:cNvSpPr txBox="1">
            <a:spLocks/>
          </p:cNvSpPr>
          <p:nvPr/>
        </p:nvSpPr>
        <p:spPr>
          <a:xfrm>
            <a:off x="6580017" y="775844"/>
            <a:ext cx="5181600" cy="5339378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VE" sz="2800" dirty="0"/>
              <a:t>Proyecto N° 1.-Modelo Formativo de las Escuelas</a:t>
            </a:r>
          </a:p>
          <a:p>
            <a:endParaRPr lang="es-VE" sz="2800" dirty="0"/>
          </a:p>
          <a:p>
            <a:r>
              <a:rPr lang="es-VE" sz="2800" dirty="0"/>
              <a:t>Proyecto N° 2.-Caracterización de la Variable Éxito en la Gestión de Núcleos</a:t>
            </a:r>
          </a:p>
          <a:p>
            <a:endParaRPr lang="es-VE" sz="2800" dirty="0"/>
          </a:p>
          <a:p>
            <a:r>
              <a:rPr lang="es-VE" sz="2800" dirty="0"/>
              <a:t>Proyecto N° 3.-Estudio de la Inteligencia Emocional en la SNIV</a:t>
            </a:r>
          </a:p>
          <a:p>
            <a:endParaRPr lang="es-VE" sz="2800" dirty="0"/>
          </a:p>
          <a:p>
            <a:r>
              <a:rPr lang="es-VE" sz="2800" dirty="0"/>
              <a:t>Proyecto N° 4.- Archivo Personal Fedora Alemán. Catalogación Iconográfica. Edición comentada</a:t>
            </a:r>
          </a:p>
          <a:p>
            <a:endParaRPr lang="es-VE" sz="28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A523E475-286F-71AC-ECEA-992A8B19109D}"/>
              </a:ext>
            </a:extLst>
          </p:cNvPr>
          <p:cNvSpPr txBox="1">
            <a:spLocks/>
          </p:cNvSpPr>
          <p:nvPr/>
        </p:nvSpPr>
        <p:spPr>
          <a:xfrm>
            <a:off x="-460517" y="242688"/>
            <a:ext cx="10515600" cy="75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VE" dirty="0"/>
              <a:t>PROYECTOS DE INVESTIGACIÓN REALIZADOS</a:t>
            </a:r>
            <a:br>
              <a:rPr lang="es-VE" dirty="0"/>
            </a:br>
            <a:endParaRPr lang="es-V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45B87B-9C40-3F53-3467-641538056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415" y="1196127"/>
            <a:ext cx="3074895" cy="227754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E70E6D3-D0A4-AFD4-E477-51454B2C4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97" y="1196128"/>
            <a:ext cx="2915216" cy="491909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8043393-E2D9-966E-BA3B-081812F2DB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5472" y="3626668"/>
            <a:ext cx="3009747" cy="24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85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1165AA54-6BF4-DAC2-2E30-8BB4BC418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271EC80C-B2F3-1CDB-9760-E61423A8A6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1BC5DA3-2C19-C88A-E0F7-0676D3741DC4}"/>
              </a:ext>
            </a:extLst>
          </p:cNvPr>
          <p:cNvSpPr txBox="1"/>
          <p:nvPr/>
        </p:nvSpPr>
        <p:spPr>
          <a:xfrm>
            <a:off x="2138083" y="1223682"/>
            <a:ext cx="4814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FEDORA</a:t>
            </a:r>
            <a:endParaRPr lang="es-VE" sz="16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D3D37C5-11AC-3080-D471-F00AF91BC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8871" y="418680"/>
            <a:ext cx="9883588" cy="6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29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5588840C-2462-5231-BE9C-6837D9666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2511FBFE-080C-6B8F-08DA-B6A28681A9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18B5E2C-AC8F-0967-CF8A-C14471108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2666" y="616463"/>
            <a:ext cx="4800357" cy="600158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C19530D-C73E-0891-0017-620BC84260A4}"/>
              </a:ext>
            </a:extLst>
          </p:cNvPr>
          <p:cNvSpPr txBox="1"/>
          <p:nvPr/>
        </p:nvSpPr>
        <p:spPr>
          <a:xfrm>
            <a:off x="2207587" y="242047"/>
            <a:ext cx="852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/>
              <a:t>LÍNEA EDITORIAL</a:t>
            </a:r>
            <a:endParaRPr lang="es-VE" sz="1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D68BB7-2F4C-7AA8-7224-5B1D65DEC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99" y="611379"/>
            <a:ext cx="4610743" cy="59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56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A7BF353E-B00F-7117-1359-3E3CDBED2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10123535-F520-4F78-88C1-C55CCB3165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FEB7471-5C86-C2F1-BC9B-24DCC9664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0880" y="613967"/>
            <a:ext cx="4201111" cy="604921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BBE0AD-4B29-7146-D0B5-7F07B12538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317" y="613966"/>
            <a:ext cx="4648849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36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1B497CA5-4FD3-01A7-C3FF-F772F8839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EAA29A52-BE25-4F20-6A5B-589E4ACA06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DE3D6F-78E5-E966-048E-0A8AFABA7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765" y="705508"/>
            <a:ext cx="9480176" cy="600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16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5287F30A-46F3-AD74-06ED-6D8CC7751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4CE44C83-03DC-B7A8-545F-D9CB3D5F62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D07AED3-5766-D489-D0A5-935A8C31EFAE}"/>
              </a:ext>
            </a:extLst>
          </p:cNvPr>
          <p:cNvSpPr txBox="1"/>
          <p:nvPr/>
        </p:nvSpPr>
        <p:spPr>
          <a:xfrm>
            <a:off x="1033459" y="322729"/>
            <a:ext cx="716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/>
              <a:t>PROYECTOS EDITORIALES AUDIOVISUALES</a:t>
            </a:r>
            <a:endParaRPr lang="es-VE" sz="1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BA537FD-B8DE-E366-9A00-E25C35CBB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962" y="699247"/>
            <a:ext cx="5264214" cy="28104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29223C-2952-43E7-0AE2-306950BD3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47" y="699247"/>
            <a:ext cx="4583792" cy="281043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2F9B8B2-02AA-A227-F07C-78E25F181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47" y="3778551"/>
            <a:ext cx="4966772" cy="269226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2E9E487-4429-C5D9-D687-90C285AA40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0962" y="3650816"/>
            <a:ext cx="5264214" cy="288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0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A7430C16-A4A3-2998-C91B-448C30267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AFF4123B-DBBD-042A-2B0D-A51437BB0B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5483E89-8C81-CE8A-B567-0BE54AA0692C}"/>
              </a:ext>
            </a:extLst>
          </p:cNvPr>
          <p:cNvSpPr txBox="1"/>
          <p:nvPr/>
        </p:nvSpPr>
        <p:spPr>
          <a:xfrm>
            <a:off x="2227729" y="183534"/>
            <a:ext cx="7476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RESEÑAS CRÍTICA Y ESTÉTICA MUSICAL</a:t>
            </a:r>
            <a:endParaRPr lang="es-VE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41523A-93C8-C946-4B31-6814EA840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51" y="583644"/>
            <a:ext cx="4742331" cy="62743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57E646-3DF0-A11C-71CF-368EFCF80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0676" y="583644"/>
            <a:ext cx="4953001" cy="627435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3307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4F8C4297-B96F-6823-A9E1-5A030C1E1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30DB724A-BC38-9B39-BBF0-52959D29C54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640F0A8-BEF9-8E7F-6F8A-424AAF62E53F}"/>
              </a:ext>
            </a:extLst>
          </p:cNvPr>
          <p:cNvSpPr txBox="1"/>
          <p:nvPr/>
        </p:nvSpPr>
        <p:spPr>
          <a:xfrm>
            <a:off x="2227729" y="183534"/>
            <a:ext cx="7476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RESEÑAS CRÍTICA Y ESTÉTICA MUSICAL</a:t>
            </a:r>
            <a:endParaRPr lang="es-VE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8DE1CA-6E90-2BED-381B-6233B3570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51" y="583644"/>
            <a:ext cx="5096437" cy="61565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6E051DE-5E33-A4E4-C133-7445EF30A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87194"/>
            <a:ext cx="4836459" cy="588727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5019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F0A423D7-FC82-D24D-75C9-9666757A7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91DC2EF9-5C56-8613-BC8D-91784AE8D9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4254444-15F5-366E-AE2F-3930156D3E19}"/>
              </a:ext>
            </a:extLst>
          </p:cNvPr>
          <p:cNvSpPr txBox="1"/>
          <p:nvPr/>
        </p:nvSpPr>
        <p:spPr>
          <a:xfrm>
            <a:off x="2227729" y="183534"/>
            <a:ext cx="7476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RESEÑAS CRÍTICA Y ESTÉTICA MUSICAL</a:t>
            </a:r>
            <a:endParaRPr lang="es-VE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B700ED-7098-357B-6DCB-F24297BE0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76" y="663352"/>
            <a:ext cx="4979894" cy="60111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F17BA1-129D-7FC8-8725-C5108976C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01457"/>
            <a:ext cx="4979894" cy="59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10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5FFFC531-DE30-66D2-7C3F-71A2658EE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7FB3D0DF-8CB4-48FD-E866-E94B2B5742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E892652-D4D8-915D-8584-38E402E36994}"/>
              </a:ext>
            </a:extLst>
          </p:cNvPr>
          <p:cNvSpPr txBox="1"/>
          <p:nvPr/>
        </p:nvSpPr>
        <p:spPr>
          <a:xfrm>
            <a:off x="546849" y="196980"/>
            <a:ext cx="6866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RESEÑAS CRÍTICA Y ESTÉTICA MUSICAL</a:t>
            </a:r>
            <a:endParaRPr lang="es-VE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729CD8-61F1-AD21-FB2A-139D4E8D1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91" y="767176"/>
            <a:ext cx="4738415" cy="60908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21D0820-471A-ED1B-3583-88F2C050A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920" y="709392"/>
            <a:ext cx="4524385" cy="595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25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6B955BFF-9B9D-0D66-AAE0-EDCAD9816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1AAD5C91-A3B8-F163-ABD0-09AFB9BCF9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CBD91F-2A64-0B27-9CAA-A2ACC92FA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999" y="2721506"/>
            <a:ext cx="4791744" cy="134321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A1D1911-C34B-6635-A318-FF32DAB34679}"/>
              </a:ext>
            </a:extLst>
          </p:cNvPr>
          <p:cNvSpPr txBox="1"/>
          <p:nvPr/>
        </p:nvSpPr>
        <p:spPr>
          <a:xfrm>
            <a:off x="4148255" y="1982269"/>
            <a:ext cx="718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RED DE INVESTIGADORES</a:t>
            </a:r>
            <a:endParaRPr lang="es-VE" sz="32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BD055A9-4502-8241-7478-851ECA972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33" y="1357148"/>
            <a:ext cx="3559587" cy="21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20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A21257EA-176A-81E4-07F4-9872A6332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2">
            <a:extLst>
              <a:ext uri="{FF2B5EF4-FFF2-40B4-BE49-F238E27FC236}">
                <a16:creationId xmlns:a16="http://schemas.microsoft.com/office/drawing/2014/main" id="{82B71142-3348-6B02-D3DF-20C8CC361316}"/>
              </a:ext>
            </a:extLst>
          </p:cNvPr>
          <p:cNvGrpSpPr/>
          <p:nvPr/>
        </p:nvGrpSpPr>
        <p:grpSpPr>
          <a:xfrm>
            <a:off x="11735539" y="44669"/>
            <a:ext cx="537493" cy="6858001"/>
            <a:chOff x="10761365" y="-1"/>
            <a:chExt cx="1430636" cy="6858001"/>
          </a:xfrm>
        </p:grpSpPr>
        <p:pic>
          <p:nvPicPr>
            <p:cNvPr id="88" name="Google Shape;88;p2">
              <a:extLst>
                <a:ext uri="{FF2B5EF4-FFF2-40B4-BE49-F238E27FC236}">
                  <a16:creationId xmlns:a16="http://schemas.microsoft.com/office/drawing/2014/main" id="{D6CCB87D-B295-5C01-71AB-7ABE86D6F01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61365" y="0"/>
              <a:ext cx="1430636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2">
              <a:extLst>
                <a:ext uri="{FF2B5EF4-FFF2-40B4-BE49-F238E27FC236}">
                  <a16:creationId xmlns:a16="http://schemas.microsoft.com/office/drawing/2014/main" id="{95072E9D-8689-9941-B648-8F9754F5152D}"/>
                </a:ext>
              </a:extLst>
            </p:cNvPr>
            <p:cNvSpPr txBox="1"/>
            <p:nvPr/>
          </p:nvSpPr>
          <p:spPr>
            <a:xfrm rot="5400000">
              <a:off x="8892704" y="2530399"/>
              <a:ext cx="539931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VE" sz="1600" b="1" i="0" u="none" strike="noStrike" cap="none" dirty="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endParaRPr sz="16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105A0E69-5F5E-0931-F25B-4EF44376B83F}"/>
              </a:ext>
            </a:extLst>
          </p:cNvPr>
          <p:cNvSpPr txBox="1">
            <a:spLocks/>
          </p:cNvSpPr>
          <p:nvPr/>
        </p:nvSpPr>
        <p:spPr>
          <a:xfrm>
            <a:off x="5376125" y="1448412"/>
            <a:ext cx="4476826" cy="211506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VE" sz="2800" dirty="0"/>
              <a:t>Proyecto N° 5.-Festival </a:t>
            </a:r>
          </a:p>
          <a:p>
            <a:r>
              <a:rPr lang="es-VE" sz="2800" dirty="0"/>
              <a:t>del Violín</a:t>
            </a:r>
          </a:p>
          <a:p>
            <a:endParaRPr lang="es-VE" sz="2800" dirty="0"/>
          </a:p>
          <a:p>
            <a:endParaRPr lang="es-VE" sz="2800" dirty="0"/>
          </a:p>
          <a:p>
            <a:endParaRPr lang="es-VE" sz="28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FB89BA3-69A3-5A5F-545A-39723A622D91}"/>
              </a:ext>
            </a:extLst>
          </p:cNvPr>
          <p:cNvSpPr txBox="1">
            <a:spLocks/>
          </p:cNvSpPr>
          <p:nvPr/>
        </p:nvSpPr>
        <p:spPr>
          <a:xfrm>
            <a:off x="810786" y="250928"/>
            <a:ext cx="7997683" cy="75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VE" dirty="0"/>
              <a:t>PROYECTOS DE INVESTIGACIÓN REALIZADOS  </a:t>
            </a:r>
            <a:br>
              <a:rPr lang="es-VE" dirty="0"/>
            </a:br>
            <a:endParaRPr lang="es-V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44D5AE-84FE-E7D4-6476-E365DEADD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03" y="1214674"/>
            <a:ext cx="4141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32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7CA3E477-1B6E-FA4C-A14D-627CDFBEE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E6BF3076-B8F9-7B70-3E9E-1E7AED9A1A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094C0E-AF83-77CA-CCCE-CAB6F170D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341" y="1250576"/>
            <a:ext cx="9359153" cy="45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25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F31C43CC-9C46-76BA-66DB-888A37CE1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6DAA27C9-9C71-FFA2-19AA-82E834575A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D3EDAA-14A5-2329-80E9-084CB9ED7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094" y="1250576"/>
            <a:ext cx="9063317" cy="406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21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30EF5182-0D27-FB0F-C7E1-5B9FB48D8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137EB278-AC7E-67AB-8FAE-3099912801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11267" y="0"/>
            <a:ext cx="480732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1DE6A08-D30E-8B36-B60A-B80EDBC4C28D}"/>
              </a:ext>
            </a:extLst>
          </p:cNvPr>
          <p:cNvSpPr txBox="1"/>
          <p:nvPr/>
        </p:nvSpPr>
        <p:spPr>
          <a:xfrm>
            <a:off x="480733" y="102042"/>
            <a:ext cx="6098240" cy="6830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Mérida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Barlovento-Mamporal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Iniciación Musical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Gerencia estadal Eje Valles del Tuy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Académico Orquestal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Director del Núcleo Achaguas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Guasdualito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Alma Llanera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Alma Llanera Núcleo Chivacoa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Valencia: Programa Alma Llanera, programa de educación Especial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Río Claro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de Educación Especial y Programa de Iniciación Musical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Maracay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Gerencia Estadal Aragua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</a:t>
            </a:r>
            <a:r>
              <a:rPr lang="es-E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Mantecal</a:t>
            </a: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del Sistema Estado Mérida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de Educación Especial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P.E.E. San Felipe Yaracuy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A7834CD-086B-0966-9714-23150D27731C}"/>
              </a:ext>
            </a:extLst>
          </p:cNvPr>
          <p:cNvSpPr txBox="1"/>
          <p:nvPr/>
        </p:nvSpPr>
        <p:spPr>
          <a:xfrm>
            <a:off x="6578973" y="293372"/>
            <a:ext cx="6098240" cy="620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Gerencia Estadal Trujillo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Director del Núcleo Coro en la Gerencia Estadal Falcón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Nirgua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Conservatorio Simón Bolívar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San Carlos estado Cojedes - Líder del Programa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Académico Orquestal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Director orquesta sinfónica juvenil Núcleo Baruta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Teatro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Rubio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Ciudad Guayana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CMSB Ext. Yaracuy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académico coral, programa iniciación musical,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úcleo las brisas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Escuela de Violoncello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PEE CAR Maracay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Dirección Académica Musical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 San Agustín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12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512F2A92-C9A7-7FA2-A90F-F0451F594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B3414D97-FDC7-E85A-7C24-100580D060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57EE921-F1F3-D8F7-124E-F3B169BCE05C}"/>
              </a:ext>
            </a:extLst>
          </p:cNvPr>
          <p:cNvSpPr txBox="1"/>
          <p:nvPr/>
        </p:nvSpPr>
        <p:spPr>
          <a:xfrm>
            <a:off x="1556498" y="932687"/>
            <a:ext cx="6098240" cy="4736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Alma Llanera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Gerencia Estadal Bolívar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coral núcleo Capacho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Nuevos Integrantes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Académico Coral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SAN FERNANDO DE APURE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Ciudad Caribia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OSSBV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Postulado como FIAM. Espera de cargo por el Sistema.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académico coral Maracay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Coro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Núcleo Propatria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Orquesta Sinfónica G/J José Tadeo Monagas </a:t>
            </a:r>
            <a:endParaRPr lang="es-VE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07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3C707C43-11B6-440E-C200-1853E9119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EA1D1819-669C-16A9-EA59-880302EA9E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F724B0D-FC1E-B1E5-72F3-216CFF1C6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17" y="1492624"/>
            <a:ext cx="10475259" cy="48619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D6DD9F-FE23-1D5C-5DF9-7BDBA67DB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07" y="101324"/>
            <a:ext cx="10593278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60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57F36F70-9C28-4CC6-7AC5-A0550DF3A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EA282BB9-8C3A-5397-DA01-5FA68AD512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8668F98-CB5A-900F-4881-2B8F4507F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009" y="672353"/>
            <a:ext cx="9364544" cy="535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109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D26BC17E-D99E-986A-9AA3-9F40CC9D3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E718652E-DBED-C7EE-7B2A-0A0C134190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A9928BF-9466-9295-569B-053F780C1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41" y="1264024"/>
            <a:ext cx="10623176" cy="404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12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D17D5B0E-ECC3-41FE-58B8-80894672A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45B77911-2B3D-8330-B882-A0F272CF98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A34035-B4A9-5039-DF90-10687AA7C46F}"/>
              </a:ext>
            </a:extLst>
          </p:cNvPr>
          <p:cNvSpPr txBox="1"/>
          <p:nvPr/>
        </p:nvSpPr>
        <p:spPr>
          <a:xfrm>
            <a:off x="5551393" y="472766"/>
            <a:ext cx="396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AGENDA ANIVERSARIA </a:t>
            </a:r>
            <a:endParaRPr lang="es-VE" sz="24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6718C5A-C452-5DB9-8237-E7E775581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16" y="219375"/>
            <a:ext cx="1635839" cy="9684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95E45E2-DDFA-6C6B-1B7A-63CD0C803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824" y="1307929"/>
            <a:ext cx="7834163" cy="537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5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D782E700-261D-FDE8-4CA6-D9504A9F5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05F0B12E-0E1C-7244-5F7E-AF9ED404F6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EC6061-40CC-1A3C-0365-5D6E5FC69239}"/>
              </a:ext>
            </a:extLst>
          </p:cNvPr>
          <p:cNvSpPr txBox="1"/>
          <p:nvPr/>
        </p:nvSpPr>
        <p:spPr>
          <a:xfrm>
            <a:off x="4217895" y="539275"/>
            <a:ext cx="671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b="1" dirty="0">
                <a:solidFill>
                  <a:srgbClr val="FF0000"/>
                </a:solidFill>
              </a:rPr>
              <a:t>DICCIONARIO ENCICLOPÉDICO EL SISTEMA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96524E-216D-0361-1F55-F50DE154E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70" y="939384"/>
            <a:ext cx="9923930" cy="571690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B049920-DF16-9B1A-3BF6-62DF6B7A1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35" y="201706"/>
            <a:ext cx="1408265" cy="83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9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8941163E-7FEE-490A-1BEF-A416C2889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2760c5e61a0_0_25">
            <a:extLst>
              <a:ext uri="{FF2B5EF4-FFF2-40B4-BE49-F238E27FC236}">
                <a16:creationId xmlns:a16="http://schemas.microsoft.com/office/drawing/2014/main" id="{92144C93-27CC-7F94-01F8-B8E6F025D3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5871" y="0"/>
            <a:ext cx="85612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1522F83-128F-75C6-65DF-AC1E1424C280}"/>
              </a:ext>
            </a:extLst>
          </p:cNvPr>
          <p:cNvSpPr txBox="1"/>
          <p:nvPr/>
        </p:nvSpPr>
        <p:spPr>
          <a:xfrm>
            <a:off x="4083425" y="338936"/>
            <a:ext cx="6710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2000" b="1" dirty="0">
                <a:solidFill>
                  <a:srgbClr val="FF0000"/>
                </a:solidFill>
              </a:rPr>
              <a:t>DICCIONARIO ENCICLOPÉDICO EL SISTEMA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C04273-2122-2748-D107-3999BD525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16" y="35719"/>
            <a:ext cx="1779496" cy="105349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0A0EA7B-720C-E918-A4D3-8808300F6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494" y="1089211"/>
            <a:ext cx="9816353" cy="57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4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F1380404-0553-EA4E-5BC3-7DBB95678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2">
            <a:extLst>
              <a:ext uri="{FF2B5EF4-FFF2-40B4-BE49-F238E27FC236}">
                <a16:creationId xmlns:a16="http://schemas.microsoft.com/office/drawing/2014/main" id="{2534DA85-B509-E7D1-86E6-37F65C991A5F}"/>
              </a:ext>
            </a:extLst>
          </p:cNvPr>
          <p:cNvGrpSpPr/>
          <p:nvPr/>
        </p:nvGrpSpPr>
        <p:grpSpPr>
          <a:xfrm>
            <a:off x="11735539" y="44669"/>
            <a:ext cx="537493" cy="6858001"/>
            <a:chOff x="10761365" y="-1"/>
            <a:chExt cx="1430636" cy="6858001"/>
          </a:xfrm>
        </p:grpSpPr>
        <p:pic>
          <p:nvPicPr>
            <p:cNvPr id="88" name="Google Shape;88;p2">
              <a:extLst>
                <a:ext uri="{FF2B5EF4-FFF2-40B4-BE49-F238E27FC236}">
                  <a16:creationId xmlns:a16="http://schemas.microsoft.com/office/drawing/2014/main" id="{BAA8F6CE-5FF6-64FB-2FA6-26A4655838E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761365" y="0"/>
              <a:ext cx="1430636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2">
              <a:extLst>
                <a:ext uri="{FF2B5EF4-FFF2-40B4-BE49-F238E27FC236}">
                  <a16:creationId xmlns:a16="http://schemas.microsoft.com/office/drawing/2014/main" id="{97808957-C37E-3308-19AA-C473CB7F7AA3}"/>
                </a:ext>
              </a:extLst>
            </p:cNvPr>
            <p:cNvSpPr txBox="1"/>
            <p:nvPr/>
          </p:nvSpPr>
          <p:spPr>
            <a:xfrm rot="5400000">
              <a:off x="8892704" y="2530399"/>
              <a:ext cx="539931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s-VE" sz="1600" b="1" i="0" u="none" strike="noStrike" cap="none" dirty="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endParaRPr sz="1600" b="1" i="0" u="none" strike="noStrike" cap="none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2" name="Marcador de texto 3">
            <a:extLst>
              <a:ext uri="{FF2B5EF4-FFF2-40B4-BE49-F238E27FC236}">
                <a16:creationId xmlns:a16="http://schemas.microsoft.com/office/drawing/2014/main" id="{5F273AAE-D9DA-6A42-B4A6-97B9CB6820D3}"/>
              </a:ext>
            </a:extLst>
          </p:cNvPr>
          <p:cNvSpPr txBox="1">
            <a:spLocks/>
          </p:cNvSpPr>
          <p:nvPr/>
        </p:nvSpPr>
        <p:spPr>
          <a:xfrm>
            <a:off x="7732734" y="626418"/>
            <a:ext cx="3897097" cy="259182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s-VE" sz="2800" dirty="0"/>
          </a:p>
          <a:p>
            <a:r>
              <a:rPr lang="es-VE" sz="2800" dirty="0"/>
              <a:t>Proyecto N° 6.-Programa </a:t>
            </a:r>
          </a:p>
          <a:p>
            <a:r>
              <a:rPr lang="es-VE" sz="2800" dirty="0"/>
              <a:t>Alma Llanera.  </a:t>
            </a:r>
          </a:p>
          <a:p>
            <a:r>
              <a:rPr lang="es-VE" sz="2200" dirty="0"/>
              <a:t>Fases I-II-III-IV</a:t>
            </a:r>
          </a:p>
          <a:p>
            <a:endParaRPr lang="es-VE" sz="2800" dirty="0"/>
          </a:p>
          <a:p>
            <a:endParaRPr lang="es-VE" sz="28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2D0E37E-F97B-F0B6-56EA-0A56B8E01BE0}"/>
              </a:ext>
            </a:extLst>
          </p:cNvPr>
          <p:cNvSpPr txBox="1">
            <a:spLocks/>
          </p:cNvSpPr>
          <p:nvPr/>
        </p:nvSpPr>
        <p:spPr>
          <a:xfrm>
            <a:off x="810786" y="250928"/>
            <a:ext cx="7997683" cy="750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4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VE" dirty="0"/>
              <a:t>PROYECTOS DE INVESTIGACIÓN EN CURSO </a:t>
            </a:r>
            <a:br>
              <a:rPr lang="es-VE" dirty="0"/>
            </a:br>
            <a:endParaRPr lang="es-VE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A15EF3B-DDF4-BFC1-8DCA-091A7F4C8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75" y="3583990"/>
            <a:ext cx="3857341" cy="32676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1DCB006-1F45-D0E5-20A5-E33F432CC6D3}"/>
              </a:ext>
            </a:extLst>
          </p:cNvPr>
          <p:cNvSpPr txBox="1"/>
          <p:nvPr/>
        </p:nvSpPr>
        <p:spPr>
          <a:xfrm>
            <a:off x="7589824" y="3498529"/>
            <a:ext cx="408717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VE" sz="2800" dirty="0"/>
              <a:t>Proyecto N° 7.-Programa</a:t>
            </a:r>
          </a:p>
          <a:p>
            <a:r>
              <a:rPr lang="es-VE" sz="2800" dirty="0"/>
              <a:t>NIS</a:t>
            </a:r>
          </a:p>
          <a:p>
            <a:r>
              <a:rPr lang="es-VE" sz="2800" dirty="0"/>
              <a:t>Proyecto N° 8.- Archivo y Catalogación Calcaño </a:t>
            </a:r>
          </a:p>
          <a:p>
            <a:r>
              <a:rPr lang="es-VE" sz="2800" dirty="0"/>
              <a:t>Ríos Reyna (largo Plazo)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136FA9F-95BD-E22E-5BB2-3BFB30EE4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61" y="718689"/>
            <a:ext cx="7027656" cy="27798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481A61-3BF2-B631-6A7D-831EFBDCE6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61" y="3583990"/>
            <a:ext cx="3073809" cy="32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23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 txBox="1"/>
          <p:nvPr/>
        </p:nvSpPr>
        <p:spPr>
          <a:xfrm>
            <a:off x="6632341" y="397226"/>
            <a:ext cx="4898744" cy="587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s-VE" sz="24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24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-VE" sz="32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Proyecto</a:t>
            </a:r>
            <a:r>
              <a:rPr lang="es-VE" sz="24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s-VE" sz="40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Alma Llanera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s-VE" sz="2400" b="1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32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TÍTULO DEL PROYECTO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32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Programa Alma Llanera para la valoración del Patrimonio Tradicional de Venezuela: Cultores, Agrupaciones y Repertorios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s-VE" sz="3200" b="1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s-VE" sz="3200" b="1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s-VE" sz="3200" b="1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629C7F-5309-0763-8C07-57DF87B38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883" y="4733365"/>
            <a:ext cx="3866261" cy="172740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3149348-46E9-9F2A-A251-823C41B31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1" y="397226"/>
            <a:ext cx="6078069" cy="621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03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>
          <a:extLst>
            <a:ext uri="{FF2B5EF4-FFF2-40B4-BE49-F238E27FC236}">
              <a16:creationId xmlns:a16="http://schemas.microsoft.com/office/drawing/2014/main" id="{7E4E647E-7F2C-E14A-2E86-0D11973F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4881C75-B532-0D25-FC6A-86E6CE083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004" y="5279584"/>
            <a:ext cx="2407996" cy="1454297"/>
          </a:xfrm>
          <a:prstGeom prst="rect">
            <a:avLst/>
          </a:prstGeom>
        </p:spPr>
      </p:pic>
      <p:sp>
        <p:nvSpPr>
          <p:cNvPr id="9" name="Google Shape;78;p1">
            <a:extLst>
              <a:ext uri="{FF2B5EF4-FFF2-40B4-BE49-F238E27FC236}">
                <a16:creationId xmlns:a16="http://schemas.microsoft.com/office/drawing/2014/main" id="{4734C64B-541F-DD90-8846-F168B5F4CEB5}"/>
              </a:ext>
            </a:extLst>
          </p:cNvPr>
          <p:cNvSpPr txBox="1"/>
          <p:nvPr/>
        </p:nvSpPr>
        <p:spPr>
          <a:xfrm>
            <a:off x="7104024" y="949642"/>
            <a:ext cx="4898744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s-VE" sz="24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24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-VE" sz="32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Proyecto</a:t>
            </a:r>
            <a:r>
              <a:rPr lang="es-VE" sz="24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s-VE" sz="40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Alma Llanera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s-VE" sz="2400" b="1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32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1.-Reseñas Biográficas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32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2.-Agrupaciones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32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3.-Cultores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32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4.-Sinfonización del repertorio tradicional venezolano</a:t>
            </a:r>
            <a:endParaRPr sz="32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256E133-3292-F5BC-504B-1252F7CBB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32" y="904202"/>
            <a:ext cx="7112521" cy="48369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62766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>
          <a:extLst>
            <a:ext uri="{FF2B5EF4-FFF2-40B4-BE49-F238E27FC236}">
              <a16:creationId xmlns:a16="http://schemas.microsoft.com/office/drawing/2014/main" id="{8F9E21A2-14AD-3062-5896-C0990F3C4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7C87708-108D-260B-94C3-B35108BED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4004" y="5279584"/>
            <a:ext cx="2407996" cy="1454297"/>
          </a:xfrm>
          <a:prstGeom prst="rect">
            <a:avLst/>
          </a:prstGeom>
        </p:spPr>
      </p:pic>
      <p:sp>
        <p:nvSpPr>
          <p:cNvPr id="9" name="Google Shape;78;p1">
            <a:extLst>
              <a:ext uri="{FF2B5EF4-FFF2-40B4-BE49-F238E27FC236}">
                <a16:creationId xmlns:a16="http://schemas.microsoft.com/office/drawing/2014/main" id="{61B76447-F3B7-41CD-B2DE-15C193C86FFD}"/>
              </a:ext>
            </a:extLst>
          </p:cNvPr>
          <p:cNvSpPr txBox="1"/>
          <p:nvPr/>
        </p:nvSpPr>
        <p:spPr>
          <a:xfrm>
            <a:off x="7293256" y="398313"/>
            <a:ext cx="4898744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s-VE" sz="24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24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-VE" sz="32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Proyecto</a:t>
            </a:r>
            <a:r>
              <a:rPr lang="es-VE" sz="24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: </a:t>
            </a:r>
            <a:r>
              <a:rPr lang="es-VE" sz="4000" b="1" i="0" u="none" strike="noStrike" cap="none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Alma Llanera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s-VE" sz="2400" b="1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32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1.-Reseñas Biográficas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32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2.-Agrupaciones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32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3.-Cultores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VE" sz="32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4.-Sinfonización del repertorio tradicional venezolano</a:t>
            </a:r>
            <a:endParaRPr sz="3200" b="1" i="0" u="none" strike="noStrike" cap="none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F3FD6F-0508-A52E-B3B2-126AF445F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01" y="178009"/>
            <a:ext cx="7211431" cy="407726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DCAAFF8-319C-3932-1A04-744406044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92" y="3406000"/>
            <a:ext cx="6487464" cy="327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45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3C05E900-D82E-C3D7-57F4-F48478096BA8}"/>
              </a:ext>
            </a:extLst>
          </p:cNvPr>
          <p:cNvSpPr txBox="1"/>
          <p:nvPr/>
        </p:nvSpPr>
        <p:spPr>
          <a:xfrm>
            <a:off x="5365377" y="683707"/>
            <a:ext cx="6095999" cy="624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VE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AMBITO ORQUESTAL: </a:t>
            </a:r>
            <a:r>
              <a:rPr lang="es-VE" sz="18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LO ARTÍSTICO Y LO FORMATIVO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VE" sz="1800" b="1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 de Investigación N° 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VE" sz="1800" b="1" kern="1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Estrategias de Dirección orquestal para el montaje repertorial y desarrollo de la orquesta sinfónica infantil</a:t>
            </a:r>
            <a:endParaRPr lang="es-VE" sz="1800" b="1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VE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VE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 de Investigación N° 2</a:t>
            </a:r>
            <a:endParaRPr lang="es-V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VE" sz="1800" b="1" kern="100" dirty="0">
                <a:solidFill>
                  <a:srgbClr val="002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 Orquestas Regionales de El Sistema</a:t>
            </a:r>
            <a:endParaRPr lang="es-V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VE" sz="1800" b="1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VE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 de Investigación N° 3</a:t>
            </a:r>
            <a:endParaRPr lang="es-V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VE" sz="1800" b="1" kern="100" dirty="0">
                <a:solidFill>
                  <a:srgbClr val="002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Estudio del Repertorio Secuencial en las orquestas de El Sistema</a:t>
            </a:r>
            <a:r>
              <a:rPr lang="es-VE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VE" sz="18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VE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 de Investigación N° 4 </a:t>
            </a:r>
            <a:endParaRPr lang="es-V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VE" sz="1800" b="1" kern="100" dirty="0">
                <a:solidFill>
                  <a:srgbClr val="00204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Estudio de Liderazgo y gerencia en la dirección orquestal</a:t>
            </a:r>
            <a:endParaRPr lang="es-V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DD75A1-C6F5-5E7E-5B98-635DF2AE0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42" y="252678"/>
            <a:ext cx="4395142" cy="635264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183EBFB-93E0-DACB-FF45-06FE40F5ED78}"/>
              </a:ext>
            </a:extLst>
          </p:cNvPr>
          <p:cNvSpPr txBox="1"/>
          <p:nvPr/>
        </p:nvSpPr>
        <p:spPr>
          <a:xfrm>
            <a:off x="6387353" y="68012"/>
            <a:ext cx="4746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800" b="1" dirty="0"/>
              <a:t>PROYECTOS 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1936315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4A48B383-53A9-F7C2-AF1E-A5A67BB6C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7FC49D32-F770-81C0-91D3-F6DA80612980}"/>
              </a:ext>
            </a:extLst>
          </p:cNvPr>
          <p:cNvSpPr txBox="1"/>
          <p:nvPr/>
        </p:nvSpPr>
        <p:spPr>
          <a:xfrm>
            <a:off x="1841381" y="281113"/>
            <a:ext cx="9253142" cy="1062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VE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EFECTOS DE LA FORMACIÓN MUSICAL EN EL RENDIMIENTO ESCOLAR. ESTUDIO DE CASO: CAR 23 DE ENERO DE EL SISTEMA</a:t>
            </a:r>
            <a:endParaRPr lang="es-V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VE" sz="1800" b="1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2FE5F0-1636-B8A8-460C-F50486EBD166}"/>
              </a:ext>
            </a:extLst>
          </p:cNvPr>
          <p:cNvSpPr txBox="1"/>
          <p:nvPr/>
        </p:nvSpPr>
        <p:spPr>
          <a:xfrm>
            <a:off x="699080" y="5691553"/>
            <a:ext cx="11188120" cy="1207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VE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GENERAL</a:t>
            </a:r>
            <a:endParaRPr lang="es-VE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VE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Evaluar los efectos de la formación musical en el rendimiento escolar </a:t>
            </a:r>
            <a:r>
              <a:rPr lang="es-VE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los niños beneficiarios de los Programas de El Sistema. Estudio de caso: CAR 23 de enero, región capital de El Sistema.</a:t>
            </a:r>
            <a:endParaRPr lang="es-VE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VE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VE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E5015A-AC6D-1391-EFF1-0FE3DF07B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446" y="984931"/>
            <a:ext cx="9413107" cy="460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347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2622</TotalTime>
  <Words>579</Words>
  <Application>Microsoft Office PowerPoint</Application>
  <PresentationFormat>Panorámica</PresentationFormat>
  <Paragraphs>128</Paragraphs>
  <Slides>39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 Narrow</vt:lpstr>
      <vt:lpstr>Arial</vt:lpstr>
      <vt:lpstr>Oswald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Johana Villamil</dc:creator>
  <cp:lastModifiedBy>El Sistema</cp:lastModifiedBy>
  <cp:revision>69</cp:revision>
  <dcterms:modified xsi:type="dcterms:W3CDTF">2025-02-03T14:46:28Z</dcterms:modified>
</cp:coreProperties>
</file>